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06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333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4702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346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855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969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324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210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4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924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53AF8-3AEE-4601-A502-3304C0D0C9B3}" type="datetimeFigureOut">
              <a:rPr lang="en-NZ" smtClean="0"/>
              <a:t>19/11/2013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D2008-C0ED-4661-AB5C-2777CCA42B0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495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08111"/>
          </a:xfrm>
        </p:spPr>
        <p:txBody>
          <a:bodyPr/>
          <a:lstStyle/>
          <a:p>
            <a:r>
              <a:rPr lang="en-NZ" dirty="0" smtClean="0"/>
              <a:t>Industrial Relations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488832" cy="4320480"/>
          </a:xfrm>
        </p:spPr>
        <p:txBody>
          <a:bodyPr/>
          <a:lstStyle/>
          <a:p>
            <a:pPr algn="l"/>
            <a:r>
              <a:rPr lang="en-NZ" dirty="0" smtClean="0">
                <a:solidFill>
                  <a:schemeClr val="tx1"/>
                </a:solidFill>
              </a:rPr>
              <a:t>Trade Unions can be defined as all organisations which include, among their functions, that of negotiating with employers, with the object of regulating conditions of employment.</a:t>
            </a:r>
          </a:p>
          <a:p>
            <a:pPr algn="l"/>
            <a:r>
              <a:rPr lang="en-NZ" dirty="0" smtClean="0">
                <a:solidFill>
                  <a:schemeClr val="tx1"/>
                </a:solidFill>
              </a:rPr>
              <a:t>Unions negotiate with employers on pay and conditions in a process known as collective bargaining.</a:t>
            </a:r>
            <a:endParaRPr lang="en-N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218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Mediation, conciliation and arbitration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Mediation is where an independent organisation will work with both parties to seek to guide them to making a compromise agreement.</a:t>
            </a:r>
          </a:p>
          <a:p>
            <a:r>
              <a:rPr lang="en-NZ" dirty="0" smtClean="0"/>
              <a:t>Arbitration is a semi judicial process with a neutral third party making an award based on the justice of the case.</a:t>
            </a:r>
          </a:p>
          <a:p>
            <a:r>
              <a:rPr lang="en-NZ" dirty="0" smtClean="0"/>
              <a:t>Conciliation is a process where the two sides are encouraged to reach a mutually acceptable settlement.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3417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Management attitudes towards Unions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Outright hostility and opposition to organisations seen as stirring up trouble.</a:t>
            </a:r>
          </a:p>
          <a:p>
            <a:r>
              <a:rPr lang="en-NZ" dirty="0" smtClean="0"/>
              <a:t>Reluctant acceptance of organisations that are seen as a necessary evil</a:t>
            </a:r>
          </a:p>
          <a:p>
            <a:r>
              <a:rPr lang="en-NZ" dirty="0" smtClean="0"/>
              <a:t> Enthusiastic acceptance of organisations that are legitimate expression of employee opinion and an essential channel of communication.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3653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Collective bargaining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The process whereby procedures are jointly agreed and wages and conditions of employment are settled by negotiations between employers or associations of employers and workers organisations.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0373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The pay bargaining process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NZ" dirty="0" smtClean="0"/>
              <a:t>Rise in the cost of living – pay rises below the rate of inflation are seen as pay cuts in real terms. Unions will always bargain to maintain pay in line with inflation.</a:t>
            </a:r>
          </a:p>
          <a:p>
            <a:r>
              <a:rPr lang="en-NZ" dirty="0" smtClean="0"/>
              <a:t>The need for attractive rates of pay – in order to recruit and retain the right employees.</a:t>
            </a:r>
          </a:p>
          <a:p>
            <a:r>
              <a:rPr lang="en-NZ" dirty="0" smtClean="0"/>
              <a:t>The need to maintain differentials – pay rises are often based on the desire to keep inline with comparable groups of workers.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6129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Pay bargaining (</a:t>
            </a:r>
            <a:r>
              <a:rPr lang="en-NZ" dirty="0" err="1" smtClean="0"/>
              <a:t>cont</a:t>
            </a:r>
            <a:r>
              <a:rPr lang="en-NZ" dirty="0" smtClean="0"/>
              <a:t>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Productivity rises – (productivity is defined as output per unit of input) Productivity bargaining involves a trade off between increases in pay to changes in working practices.</a:t>
            </a:r>
          </a:p>
          <a:p>
            <a:r>
              <a:rPr lang="en-NZ" dirty="0" smtClean="0"/>
              <a:t>The need to compensate employees – changes in technology/conditions or working practices.</a:t>
            </a:r>
          </a:p>
        </p:txBody>
      </p:sp>
    </p:spTree>
    <p:extLst>
      <p:ext uri="{BB962C8B-B14F-4D97-AF65-F5344CB8AC3E}">
        <p14:creationId xmlns:p14="http://schemas.microsoft.com/office/powerpoint/2010/main" val="271503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Industrial disputes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Withdrawal of cooperation;</a:t>
            </a:r>
          </a:p>
          <a:p>
            <a:r>
              <a:rPr lang="en-NZ" dirty="0" smtClean="0"/>
              <a:t>Work to rule;</a:t>
            </a:r>
          </a:p>
          <a:p>
            <a:r>
              <a:rPr lang="en-NZ" dirty="0" smtClean="0"/>
              <a:t>Overtime ban;</a:t>
            </a:r>
          </a:p>
          <a:p>
            <a:r>
              <a:rPr lang="en-NZ" dirty="0" smtClean="0"/>
              <a:t>Token strike;</a:t>
            </a:r>
          </a:p>
          <a:p>
            <a:r>
              <a:rPr lang="en-NZ" dirty="0" smtClean="0"/>
              <a:t>Indefinite strike.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7904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Harmful consequences of a strike.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b="1" dirty="0" smtClean="0"/>
              <a:t>For employers</a:t>
            </a:r>
          </a:p>
          <a:p>
            <a:r>
              <a:rPr lang="en-NZ" dirty="0" smtClean="0"/>
              <a:t>Loss of output</a:t>
            </a:r>
          </a:p>
          <a:p>
            <a:r>
              <a:rPr lang="en-NZ" dirty="0" smtClean="0"/>
              <a:t>Reduction in sales revenue/profits</a:t>
            </a:r>
          </a:p>
          <a:p>
            <a:r>
              <a:rPr lang="en-NZ" dirty="0" smtClean="0"/>
              <a:t>Loss of custom</a:t>
            </a:r>
          </a:p>
          <a:p>
            <a:r>
              <a:rPr lang="en-NZ" dirty="0" smtClean="0"/>
              <a:t>Cash flow problems</a:t>
            </a:r>
          </a:p>
          <a:p>
            <a:r>
              <a:rPr lang="en-NZ" dirty="0" smtClean="0"/>
              <a:t>Harm to reputation</a:t>
            </a:r>
          </a:p>
          <a:p>
            <a:r>
              <a:rPr lang="en-NZ" dirty="0" smtClean="0"/>
              <a:t>Disruption</a:t>
            </a:r>
          </a:p>
          <a:p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05085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Harmful consequences of a strike.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For customers</a:t>
            </a:r>
          </a:p>
          <a:p>
            <a:r>
              <a:rPr lang="en-NZ" dirty="0" smtClean="0"/>
              <a:t>Inconvenience</a:t>
            </a:r>
          </a:p>
          <a:p>
            <a:r>
              <a:rPr lang="en-NZ" dirty="0" smtClean="0"/>
              <a:t>Shortages</a:t>
            </a:r>
          </a:p>
          <a:p>
            <a:pPr marL="0" indent="0">
              <a:buNone/>
            </a:pPr>
            <a:r>
              <a:rPr lang="en-NZ" dirty="0" smtClean="0"/>
              <a:t>For strikers</a:t>
            </a:r>
          </a:p>
          <a:p>
            <a:r>
              <a:rPr lang="en-NZ" dirty="0" smtClean="0"/>
              <a:t>Threat to jobs, or closure or reduction in capital investment</a:t>
            </a:r>
          </a:p>
          <a:p>
            <a:r>
              <a:rPr lang="en-NZ" dirty="0" smtClean="0"/>
              <a:t>Reduction in local income, reduces trade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17161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Harmful consequences of a strike.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NZ" dirty="0" smtClean="0"/>
              <a:t>For the economy</a:t>
            </a:r>
          </a:p>
          <a:p>
            <a:r>
              <a:rPr lang="en-NZ" dirty="0" smtClean="0"/>
              <a:t>Loss of exports</a:t>
            </a:r>
          </a:p>
          <a:p>
            <a:r>
              <a:rPr lang="en-NZ" dirty="0" smtClean="0"/>
              <a:t>Import penetration</a:t>
            </a:r>
          </a:p>
          <a:p>
            <a:r>
              <a:rPr lang="en-NZ" dirty="0" smtClean="0"/>
              <a:t>Decline in tax yield</a:t>
            </a:r>
          </a:p>
          <a:p>
            <a:r>
              <a:rPr lang="en-NZ" dirty="0" smtClean="0"/>
              <a:t>Additional claims on social services</a:t>
            </a:r>
          </a:p>
          <a:p>
            <a:r>
              <a:rPr lang="en-NZ" dirty="0" smtClean="0"/>
              <a:t>Loss of foreign confidence</a:t>
            </a:r>
          </a:p>
          <a:p>
            <a:r>
              <a:rPr lang="en-NZ" dirty="0" smtClean="0"/>
              <a:t>Reduction in income</a:t>
            </a:r>
          </a:p>
          <a:p>
            <a:pPr marL="0" indent="0">
              <a:buNone/>
            </a:pPr>
            <a:r>
              <a:rPr lang="en-NZ" dirty="0" smtClean="0"/>
              <a:t>For other firms</a:t>
            </a:r>
          </a:p>
          <a:p>
            <a:r>
              <a:rPr lang="en-NZ" dirty="0" smtClean="0"/>
              <a:t>Problems in acquiring </a:t>
            </a:r>
            <a:r>
              <a:rPr lang="en-NZ" dirty="0" err="1" smtClean="0"/>
              <a:t>unputs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44887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428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Industrial Relations</vt:lpstr>
      <vt:lpstr>Management attitudes towards Unions</vt:lpstr>
      <vt:lpstr>Collective bargaining</vt:lpstr>
      <vt:lpstr>The pay bargaining process </vt:lpstr>
      <vt:lpstr>Pay bargaining (cont)</vt:lpstr>
      <vt:lpstr>Industrial disputes</vt:lpstr>
      <vt:lpstr>Harmful consequences of a strike.</vt:lpstr>
      <vt:lpstr>Harmful consequences of a strike.</vt:lpstr>
      <vt:lpstr>Harmful consequences of a strike.</vt:lpstr>
      <vt:lpstr>Mediation, conciliation and arbitration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Relations</dc:title>
  <dc:creator>Tim Fisher</dc:creator>
  <cp:lastModifiedBy>Tim Fisher</cp:lastModifiedBy>
  <cp:revision>4</cp:revision>
  <dcterms:created xsi:type="dcterms:W3CDTF">2013-11-17T23:24:14Z</dcterms:created>
  <dcterms:modified xsi:type="dcterms:W3CDTF">2013-11-18T20:48:14Z</dcterms:modified>
</cp:coreProperties>
</file>